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9" r:id="rId4"/>
    <p:sldId id="317" r:id="rId5"/>
    <p:sldId id="318" r:id="rId6"/>
    <p:sldId id="272" r:id="rId7"/>
    <p:sldId id="275" r:id="rId8"/>
    <p:sldId id="322" r:id="rId9"/>
    <p:sldId id="276" r:id="rId10"/>
    <p:sldId id="277" r:id="rId11"/>
    <p:sldId id="278" r:id="rId12"/>
    <p:sldId id="279" r:id="rId13"/>
    <p:sldId id="265" r:id="rId14"/>
    <p:sldId id="264" r:id="rId15"/>
    <p:sldId id="321" r:id="rId16"/>
    <p:sldId id="266" r:id="rId17"/>
    <p:sldId id="273" r:id="rId18"/>
    <p:sldId id="274" r:id="rId19"/>
    <p:sldId id="319" r:id="rId20"/>
    <p:sldId id="320" r:id="rId21"/>
  </p:sldIdLst>
  <p:sldSz cx="12192000" cy="6858000"/>
  <p:notesSz cx="6858000" cy="9144000"/>
  <p:embeddedFontLst>
    <p:embeddedFont>
      <p:font typeface="Play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3" roundtripDataSignature="AMtx7mjfVYW0sWrrg5nL4zdXS7rW9je9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F907A7E-8836-43C7-B32A-A5B90DBB4E65}">
  <a:tblStyle styleId="{1F907A7E-8836-43C7-B32A-A5B90DBB4E65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 b="off" i="off"/>
      <a:tcStyle>
        <a:tcBdr/>
        <a:fill>
          <a:solidFill>
            <a:srgbClr val="CAD5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5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64CA9E5-E6DF-45BC-9B58-5274F93879D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02" y="-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42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 smtClean="0"/>
              <a:t> - </a:t>
            </a:r>
            <a:r>
              <a:rPr lang="ru-RU" dirty="0" err="1" smtClean="0"/>
              <a:t>дэшборд</a:t>
            </a:r>
            <a:r>
              <a:rPr lang="ru-RU" dirty="0" smtClean="0"/>
              <a:t> и </a:t>
            </a:r>
            <a:r>
              <a:rPr lang="ru-RU" dirty="0" err="1" smtClean="0"/>
              <a:t>микросервис</a:t>
            </a:r>
            <a:r>
              <a:rPr lang="ru-RU" smtClean="0"/>
              <a:t> для рекомендаций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b02d94dcd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1b02d94dcd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g1b02d94dcda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bb23bdf47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bb23bdf47f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bb23bdf47f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b23bdf47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bb23bdf47f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bb23bdf47f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bb23bdf47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bb23bdf47f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1bb23bdf47f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bb7b2d55c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5" name="Google Shape;535;g1bb7b2d5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bb7b2d55c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2" name="Google Shape;542;g1bb7b2d55c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462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46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806e9beb3f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g1806e9beb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806e9beb3f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g1806e9beb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233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bb23bdf47f_4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g1bb23bdf47f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bb23bdf47f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9" name="Google Shape;549;g1bb23bdf47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bb23bdf47f_4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g1bb23bdf47f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1"/>
          <p:cNvPicPr preferRelativeResize="0"/>
          <p:nvPr/>
        </p:nvPicPr>
        <p:blipFill rotWithShape="1">
          <a:blip r:embed="rId2">
            <a:alphaModFix/>
          </a:blip>
          <a:srcRect l="34450" t="19159" r="15830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1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l="34450" t="19159" r="15830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2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2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2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6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3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3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3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63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63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3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3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4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64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4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4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4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4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4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5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65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5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65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5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5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5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5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5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5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7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7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7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67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67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67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67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67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67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7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7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8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6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69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0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0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3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5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криншот (1)">
  <p:cSld name="Заголовок + скриншот (1)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2"/>
          <p:cNvSpPr txBox="1">
            <a:spLocks noGrp="1"/>
          </p:cNvSpPr>
          <p:nvPr>
            <p:ph type="body" idx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2"/>
          <p:cNvSpPr txBox="1">
            <a:spLocks noGrp="1"/>
          </p:cNvSpPr>
          <p:nvPr>
            <p:ph type="body" idx="2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9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0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80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80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80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80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80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80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0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80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0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0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80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0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0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0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8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80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8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8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8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2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2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3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49" name="Google Shape;34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50" name="Google Shape;35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8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4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4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4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4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3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4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54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3" name="Google Shape;113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4" name="Google Shape;114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" name="Google Shape;116;p54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whfl/citnetwork/tree/main/01_artifacts/00_fin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185.87.50.149:805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"/>
          <p:cNvSpPr txBox="1">
            <a:spLocks noGrp="1"/>
          </p:cNvSpPr>
          <p:nvPr>
            <p:ph type="body" idx="1"/>
          </p:nvPr>
        </p:nvSpPr>
        <p:spPr>
          <a:xfrm>
            <a:off x="623392" y="2663592"/>
            <a:ext cx="10223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>
                <a:latin typeface="Play" panose="020B0604020202020204" charset="0"/>
              </a:rPr>
              <a:t>Команда № 15</a:t>
            </a:r>
            <a:endParaRPr dirty="0">
              <a:latin typeface="Play" panose="020B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 err="1">
                <a:latin typeface="Play" panose="020B0604020202020204" charset="0"/>
              </a:rPr>
              <a:t>Тьютор</a:t>
            </a:r>
            <a:r>
              <a:rPr lang="ru-RU" dirty="0">
                <a:latin typeface="Play" panose="020B0604020202020204" charset="0"/>
              </a:rPr>
              <a:t>: Игорь Иткин</a:t>
            </a:r>
            <a:br>
              <a:rPr lang="ru-RU" dirty="0">
                <a:latin typeface="Play" panose="020B0604020202020204" charset="0"/>
              </a:rPr>
            </a:br>
            <a:r>
              <a:rPr lang="ru-RU" dirty="0">
                <a:latin typeface="Play" panose="020B0604020202020204" charset="0"/>
              </a:rPr>
              <a:t/>
            </a:r>
            <a:br>
              <a:rPr lang="ru-RU" dirty="0">
                <a:latin typeface="Play" panose="020B0604020202020204" charset="0"/>
              </a:rPr>
            </a:br>
            <a:r>
              <a:rPr lang="ru-RU" dirty="0">
                <a:latin typeface="Play" panose="020B0604020202020204" charset="0"/>
              </a:rPr>
              <a:t>Команда проекта:</a:t>
            </a:r>
            <a:endParaRPr dirty="0">
              <a:latin typeface="Play" panose="020B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Play" panose="020B0604020202020204" charset="0"/>
              </a:rPr>
              <a:t>Екатерина Потапова</a:t>
            </a:r>
            <a:endParaRPr dirty="0">
              <a:latin typeface="Play" panose="020B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Play" panose="020B0604020202020204" charset="0"/>
              </a:rPr>
              <a:t>Ирина </a:t>
            </a:r>
            <a:r>
              <a:rPr lang="ru-RU" dirty="0" err="1">
                <a:latin typeface="Play" panose="020B0604020202020204" charset="0"/>
              </a:rPr>
              <a:t>Пугаева</a:t>
            </a:r>
            <a:endParaRPr dirty="0">
              <a:latin typeface="Play" panose="020B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Play" panose="020B0604020202020204" charset="0"/>
              </a:rPr>
              <a:t>Артем Ткаченко</a:t>
            </a:r>
            <a:endParaRPr dirty="0">
              <a:latin typeface="Play" panose="020B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Play" panose="020B0604020202020204" charset="0"/>
              </a:rPr>
              <a:t>Николай </a:t>
            </a:r>
            <a:r>
              <a:rPr lang="ru-RU" dirty="0" err="1">
                <a:latin typeface="Play" panose="020B0604020202020204" charset="0"/>
              </a:rPr>
              <a:t>Шаманков</a:t>
            </a:r>
            <a:endParaRPr dirty="0">
              <a:latin typeface="Play" panose="020B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>
                <a:latin typeface="Play" panose="020B0604020202020204" charset="0"/>
              </a:rPr>
              <a:t>Евгений </a:t>
            </a:r>
            <a:r>
              <a:rPr lang="ru-RU" dirty="0" smtClean="0">
                <a:latin typeface="Play" panose="020B0604020202020204" charset="0"/>
              </a:rPr>
              <a:t>Шаров</a:t>
            </a:r>
            <a:endParaRPr dirty="0">
              <a:latin typeface="Play" panose="020B0604020202020204" charset="0"/>
            </a:endParaRPr>
          </a:p>
        </p:txBody>
      </p:sp>
      <p:sp>
        <p:nvSpPr>
          <p:cNvPr id="363" name="Google Shape;363;p1"/>
          <p:cNvSpPr txBox="1">
            <a:spLocks noGrp="1"/>
          </p:cNvSpPr>
          <p:nvPr>
            <p:ph type="title"/>
          </p:nvPr>
        </p:nvSpPr>
        <p:spPr>
          <a:xfrm>
            <a:off x="658831" y="303478"/>
            <a:ext cx="10719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r>
              <a:rPr lang="en-US" sz="6000" dirty="0"/>
              <a:t>Citation network project</a:t>
            </a:r>
          </a:p>
        </p:txBody>
      </p:sp>
      <p:sp>
        <p:nvSpPr>
          <p:cNvPr id="364" name="Google Shape;364;p1"/>
          <p:cNvSpPr txBox="1"/>
          <p:nvPr/>
        </p:nvSpPr>
        <p:spPr>
          <a:xfrm>
            <a:off x="603150" y="1302550"/>
            <a:ext cx="306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sz="2000" dirty="0">
                <a:solidFill>
                  <a:schemeClr val="lt1"/>
                </a:solidFill>
                <a:latin typeface="Play" panose="020B0604020202020204" charset="0"/>
              </a:rPr>
              <a:t>MADE’22 </a:t>
            </a:r>
            <a:r>
              <a:rPr lang="ru-RU" sz="2000" dirty="0" err="1">
                <a:solidFill>
                  <a:schemeClr val="lt1"/>
                </a:solidFill>
                <a:latin typeface="Play" panose="020B0604020202020204" charset="0"/>
              </a:rPr>
              <a:t>fall</a:t>
            </a:r>
            <a:endParaRPr sz="2000" dirty="0">
              <a:solidFill>
                <a:schemeClr val="lt1"/>
              </a:solidFill>
              <a:latin typeface="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7"/>
          <p:cNvSpPr txBox="1"/>
          <p:nvPr/>
        </p:nvSpPr>
        <p:spPr>
          <a:xfrm>
            <a:off x="2743979" y="548594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smtClean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Екатерина Потапова</a:t>
            </a:r>
            <a:endParaRPr sz="2000" b="0" i="0" u="none" strike="noStrike" cap="none" dirty="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8" name="Google Shape;568;p17"/>
          <p:cNvSpPr txBox="1"/>
          <p:nvPr/>
        </p:nvSpPr>
        <p:spPr>
          <a:xfrm>
            <a:off x="2743979" y="5827630"/>
            <a:ext cx="2540001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 smtClean="0">
                <a:solidFill>
                  <a:schemeClr val="dk1"/>
                </a:solidFill>
                <a:latin typeface="Play" panose="020B0604020202020204" charset="0"/>
              </a:rPr>
              <a:t>Engeneering</a:t>
            </a:r>
            <a:endParaRPr dirty="0">
              <a:solidFill>
                <a:schemeClr val="dk1"/>
              </a:solidFill>
              <a:latin typeface="Play" panose="020B0604020202020204" charset="0"/>
            </a:endParaRPr>
          </a:p>
        </p:txBody>
      </p:sp>
      <p:sp>
        <p:nvSpPr>
          <p:cNvPr id="571" name="Google Shape;571;p17"/>
          <p:cNvSpPr txBox="1"/>
          <p:nvPr/>
        </p:nvSpPr>
        <p:spPr>
          <a:xfrm>
            <a:off x="671508" y="310507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Ирина Пугаева</a:t>
            </a:r>
            <a:endParaRPr sz="2000" b="0" i="0" u="none" strike="noStrike" cap="non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2" name="Google Shape;572;p17"/>
          <p:cNvSpPr txBox="1"/>
          <p:nvPr/>
        </p:nvSpPr>
        <p:spPr>
          <a:xfrm>
            <a:off x="671508" y="3417692"/>
            <a:ext cx="2540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Play" panose="020B0604020202020204" charset="0"/>
              </a:rPr>
              <a:t>DS</a:t>
            </a:r>
            <a:endParaRPr sz="1400" b="0" i="0" u="none" strike="noStrike" cap="none" dirty="0">
              <a:solidFill>
                <a:srgbClr val="000000"/>
              </a:solidFill>
              <a:latin typeface="Play" panose="020B0604020202020204" charset="0"/>
              <a:sym typeface="Arial"/>
            </a:endParaRPr>
          </a:p>
        </p:txBody>
      </p:sp>
      <p:sp>
        <p:nvSpPr>
          <p:cNvPr id="573" name="Google Shape;573;p17"/>
          <p:cNvSpPr txBox="1"/>
          <p:nvPr/>
        </p:nvSpPr>
        <p:spPr>
          <a:xfrm>
            <a:off x="4535997" y="3145698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smtClean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Николай </a:t>
            </a:r>
            <a:r>
              <a:rPr lang="ru-RU" sz="2000" b="0" i="0" u="none" strike="noStrike" cap="none" dirty="0" err="1" smtClean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Шаманков</a:t>
            </a:r>
            <a:endParaRPr sz="2000" b="0" i="0" u="none" strike="noStrike" cap="none" dirty="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4" name="Google Shape;574;p17"/>
          <p:cNvSpPr txBox="1"/>
          <p:nvPr/>
        </p:nvSpPr>
        <p:spPr>
          <a:xfrm>
            <a:off x="4535997" y="3487419"/>
            <a:ext cx="2540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smtClean="0">
                <a:solidFill>
                  <a:schemeClr val="dk1"/>
                </a:solidFill>
                <a:latin typeface="Play" panose="020B0604020202020204" charset="0"/>
              </a:rPr>
              <a:t>DS</a:t>
            </a:r>
            <a:endParaRPr sz="1400" b="0" i="0" u="none" strike="noStrike" cap="none" dirty="0">
              <a:solidFill>
                <a:srgbClr val="000000"/>
              </a:solidFill>
              <a:latin typeface="Play" panose="020B0604020202020204" charset="0"/>
              <a:sym typeface="Arial"/>
            </a:endParaRPr>
          </a:p>
        </p:txBody>
      </p:sp>
      <p:sp>
        <p:nvSpPr>
          <p:cNvPr id="576" name="Google Shape;576;p17"/>
          <p:cNvSpPr txBox="1"/>
          <p:nvPr/>
        </p:nvSpPr>
        <p:spPr>
          <a:xfrm>
            <a:off x="8168511" y="3085423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smtClean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Евгений Шаров</a:t>
            </a:r>
            <a:endParaRPr sz="2000" b="0" i="0" u="none" strike="noStrike" cap="none" dirty="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7" name="Google Shape;577;p17"/>
          <p:cNvSpPr txBox="1"/>
          <p:nvPr/>
        </p:nvSpPr>
        <p:spPr>
          <a:xfrm>
            <a:off x="8140599" y="3401822"/>
            <a:ext cx="25401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40000"/>
              </a:lnSpc>
              <a:buSzPts val="1400"/>
              <a:buNone/>
              <a:defRPr>
                <a:solidFill>
                  <a:schemeClr val="dk1"/>
                </a:solidFill>
                <a:latin typeface="Play" panose="020B0604020202020204" charset="0"/>
              </a:defRPr>
            </a:lvl1pPr>
          </a:lstStyle>
          <a:p>
            <a:r>
              <a:rPr lang="ru-RU" dirty="0" err="1"/>
              <a:t>Д</a:t>
            </a:r>
            <a:r>
              <a:rPr lang="ru-RU" dirty="0" err="1" smtClean="0"/>
              <a:t>эшборд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dirty="0" err="1"/>
              <a:t>микросервис</a:t>
            </a:r>
            <a:r>
              <a:rPr lang="ru-RU" dirty="0"/>
              <a:t> для рекомендаций</a:t>
            </a:r>
            <a:endParaRPr dirty="0"/>
          </a:p>
        </p:txBody>
      </p:sp>
      <p:sp>
        <p:nvSpPr>
          <p:cNvPr id="579" name="Google Shape;579;p17"/>
          <p:cNvSpPr txBox="1">
            <a:spLocks noGrp="1"/>
          </p:cNvSpPr>
          <p:nvPr>
            <p:ph type="title"/>
          </p:nvPr>
        </p:nvSpPr>
        <p:spPr>
          <a:xfrm>
            <a:off x="671513" y="519497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Команда проекта</a:t>
            </a:r>
            <a:endParaRPr/>
          </a:p>
        </p:txBody>
      </p:sp>
      <p:pic>
        <p:nvPicPr>
          <p:cNvPr id="583" name="Google Shape;583;p17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3" y="1386293"/>
            <a:ext cx="1533052" cy="171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 descr="C:\Users\aitkachenko\Desktop\personal_photo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511" y="1386293"/>
            <a:ext cx="1153472" cy="15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67;p17"/>
          <p:cNvSpPr txBox="1"/>
          <p:nvPr/>
        </p:nvSpPr>
        <p:spPr>
          <a:xfrm>
            <a:off x="6816080" y="5521994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smtClean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Артем Ткаченко</a:t>
            </a:r>
            <a:endParaRPr sz="2000" b="0" i="0" u="none" strike="noStrike" cap="none" dirty="0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" name="Google Shape;568;p17"/>
          <p:cNvSpPr txBox="1"/>
          <p:nvPr/>
        </p:nvSpPr>
        <p:spPr>
          <a:xfrm>
            <a:off x="6816080" y="5863683"/>
            <a:ext cx="2540001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Play" panose="020B0604020202020204" charset="0"/>
              </a:rPr>
              <a:t>Инфраструктура</a:t>
            </a:r>
            <a:r>
              <a:rPr lang="ru-RU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база данных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1" name="Picture 5" descr="C:\Users\aitkachenko\Pictures\IMG_886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4293095"/>
            <a:ext cx="1087657" cy="11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64" y="1556791"/>
            <a:ext cx="1463786" cy="149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oogle Shape;591;p17"/>
          <p:cNvPicPr preferRelativeResize="0"/>
          <p:nvPr/>
        </p:nvPicPr>
        <p:blipFill rotWithShape="1">
          <a:blip r:embed="rId7">
            <a:alphaModFix/>
          </a:blip>
          <a:srcRect t="11135" r="7969" b="28375"/>
          <a:stretch/>
        </p:blipFill>
        <p:spPr>
          <a:xfrm>
            <a:off x="2855640" y="4206164"/>
            <a:ext cx="1325400" cy="127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  <p:pic>
        <p:nvPicPr>
          <p:cNvPr id="589" name="Google Shape;58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b02d94dcda_0_12"/>
          <p:cNvSpPr txBox="1">
            <a:spLocks noGrp="1"/>
          </p:cNvSpPr>
          <p:nvPr>
            <p:ph type="title"/>
          </p:nvPr>
        </p:nvSpPr>
        <p:spPr>
          <a:xfrm>
            <a:off x="2567608" y="1916832"/>
            <a:ext cx="7265002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ru-RU" dirty="0" smtClean="0"/>
              <a:t>Итоговый отчет по проекту</a:t>
            </a:r>
            <a:endParaRPr dirty="0"/>
          </a:p>
        </p:txBody>
      </p:sp>
      <p:sp>
        <p:nvSpPr>
          <p:cNvPr id="3" name="Google Shape;362;p1"/>
          <p:cNvSpPr txBox="1">
            <a:spLocks/>
          </p:cNvSpPr>
          <p:nvPr/>
        </p:nvSpPr>
        <p:spPr>
          <a:xfrm>
            <a:off x="4943872" y="3933056"/>
            <a:ext cx="259228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000"/>
            </a:pPr>
            <a:r>
              <a:rPr lang="ru-RU" sz="2800" dirty="0" smtClean="0">
                <a:latin typeface="Play" panose="020B0604020202020204" charset="0"/>
              </a:rPr>
              <a:t>Команда № 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b23bdf47f_1_1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Дэшборд описание</a:t>
            </a:r>
            <a:endParaRPr/>
          </a:p>
        </p:txBody>
      </p:sp>
      <p:sp>
        <p:nvSpPr>
          <p:cNvPr id="440" name="Google Shape;440;g1bb23bdf47f_1_14"/>
          <p:cNvSpPr txBox="1"/>
          <p:nvPr/>
        </p:nvSpPr>
        <p:spPr>
          <a:xfrm>
            <a:off x="623392" y="1340768"/>
            <a:ext cx="10009112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latin typeface="Play" panose="020B0604020202020204" charset="0"/>
              </a:rPr>
              <a:t>Дэшборд</a:t>
            </a:r>
            <a:r>
              <a:rPr lang="ru-RU" sz="2000" dirty="0">
                <a:latin typeface="Play" panose="020B0604020202020204" charset="0"/>
              </a:rPr>
              <a:t> разработан с помощью библиотеки </a:t>
            </a:r>
            <a:r>
              <a:rPr lang="ru-RU" sz="2000" dirty="0" err="1">
                <a:latin typeface="Play" panose="020B0604020202020204" charset="0"/>
              </a:rPr>
              <a:t>dash</a:t>
            </a:r>
            <a:r>
              <a:rPr lang="ru-RU" sz="2000" dirty="0">
                <a:latin typeface="Play" panose="020B0604020202020204" charset="0"/>
              </a:rPr>
              <a:t>. </a:t>
            </a:r>
            <a:endParaRPr sz="2000" dirty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lay" panose="020B0604020202020204" charset="0"/>
              </a:rPr>
              <a:t>Данные о статьях выгружаются из </a:t>
            </a:r>
            <a:r>
              <a:rPr lang="ru-RU" sz="2000" dirty="0" smtClean="0">
                <a:latin typeface="Play" panose="020B0604020202020204" charset="0"/>
              </a:rPr>
              <a:t>базы </a:t>
            </a:r>
            <a:r>
              <a:rPr lang="ru-RU" sz="2000" dirty="0">
                <a:latin typeface="Play" panose="020B0604020202020204" charset="0"/>
              </a:rPr>
              <a:t>данных. </a:t>
            </a:r>
            <a:endParaRPr sz="2000" dirty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lay" panose="020B0604020202020204" charset="0"/>
              </a:rPr>
              <a:t>Пользователям доступен поиск по названию статей. </a:t>
            </a:r>
            <a:endParaRPr sz="2000" dirty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lay" panose="020B0604020202020204" charset="0"/>
              </a:rPr>
              <a:t>На основании найденных статей пользователям рекомендуются другие статьи. </a:t>
            </a:r>
            <a:endParaRPr lang="ru-RU" sz="2000" dirty="0" smtClean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000" dirty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 smtClean="0">
                <a:latin typeface="Play" panose="020B0604020202020204" charset="0"/>
              </a:rPr>
              <a:t>RecSys</a:t>
            </a:r>
            <a:r>
              <a:rPr lang="ru-RU" sz="2000" dirty="0" smtClean="0">
                <a:latin typeface="Play" panose="020B0604020202020204" charset="0"/>
              </a:rPr>
              <a:t> </a:t>
            </a:r>
            <a:r>
              <a:rPr lang="ru-RU" sz="2000" dirty="0">
                <a:latin typeface="Play" panose="020B0604020202020204" charset="0"/>
              </a:rPr>
              <a:t>модель развернута в отдельном </a:t>
            </a:r>
            <a:r>
              <a:rPr lang="ru-RU" sz="2000" dirty="0" err="1">
                <a:latin typeface="Play" panose="020B0604020202020204" charset="0"/>
              </a:rPr>
              <a:t>микросервисе</a:t>
            </a:r>
            <a:r>
              <a:rPr lang="ru-RU" sz="2000" dirty="0">
                <a:latin typeface="Play" panose="020B0604020202020204" charset="0"/>
              </a:rPr>
              <a:t>, на которые отправляются запросы из </a:t>
            </a:r>
            <a:r>
              <a:rPr lang="ru-RU" sz="2000" dirty="0" err="1">
                <a:latin typeface="Play" panose="020B0604020202020204" charset="0"/>
              </a:rPr>
              <a:t>дэшборда</a:t>
            </a:r>
            <a:r>
              <a:rPr lang="ru-RU" sz="2000" dirty="0">
                <a:latin typeface="Play" panose="020B0604020202020204" charset="0"/>
              </a:rPr>
              <a:t>.</a:t>
            </a:r>
            <a:endParaRPr sz="2000" dirty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lay" panose="020B0604020202020204" charset="0"/>
              </a:rPr>
              <a:t>Реализовать авторизацию не получилось, поскольку </a:t>
            </a:r>
            <a:r>
              <a:rPr lang="ru-RU" sz="2000" dirty="0" err="1">
                <a:latin typeface="Play" panose="020B0604020202020204" charset="0"/>
              </a:rPr>
              <a:t>нативная</a:t>
            </a:r>
            <a:r>
              <a:rPr lang="ru-RU" sz="2000" dirty="0">
                <a:latin typeface="Play" panose="020B0604020202020204" charset="0"/>
              </a:rPr>
              <a:t> реализация </a:t>
            </a:r>
            <a:r>
              <a:rPr lang="ru-RU" sz="2000" dirty="0" err="1">
                <a:latin typeface="Play" panose="020B0604020202020204" charset="0"/>
              </a:rPr>
              <a:t>dash_auth</a:t>
            </a:r>
            <a:r>
              <a:rPr lang="ru-RU" sz="2000" dirty="0">
                <a:latin typeface="Play" panose="020B0604020202020204" charset="0"/>
              </a:rPr>
              <a:t> блокировала поиск по данным после 5-10 поисковых запросов. Проблему устранить не получилось.</a:t>
            </a:r>
            <a:endParaRPr sz="2000" dirty="0">
              <a:latin typeface="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bb23bdf47f_1_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Дэшборд</a:t>
            </a:r>
            <a:r>
              <a:rPr lang="ru-RU" dirty="0"/>
              <a:t> для просмотра статей и рекомендаций</a:t>
            </a:r>
            <a:endParaRPr dirty="0"/>
          </a:p>
        </p:txBody>
      </p:sp>
      <p:pic>
        <p:nvPicPr>
          <p:cNvPr id="433" name="Google Shape;433;g1bb23bdf47f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8650"/>
            <a:ext cx="11887201" cy="48756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"/>
          <p:cNvSpPr txBox="1">
            <a:spLocks/>
          </p:cNvSpPr>
          <p:nvPr/>
        </p:nvSpPr>
        <p:spPr>
          <a:xfrm>
            <a:off x="677334" y="1773238"/>
            <a:ext cx="556268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 algn="just">
              <a:lnSpc>
                <a:spcPct val="110000"/>
              </a:lnSpc>
              <a:buSzPts val="1800"/>
              <a:buFont typeface="Play"/>
              <a:buChar char="●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</a:defRPr>
            </a:lvl1pPr>
            <a:lvl2pPr marL="0" indent="0" algn="just">
              <a:lnSpc>
                <a:spcPct val="110000"/>
              </a:lnSpc>
              <a:buClr>
                <a:schemeClr val="accent1"/>
              </a:buClr>
              <a:buSzPts val="1600"/>
              <a:buNone/>
              <a:defRPr sz="2000">
                <a:solidFill>
                  <a:schemeClr val="dk1"/>
                </a:solidFill>
                <a:latin typeface="Play"/>
                <a:ea typeface="Play"/>
                <a:cs typeface="Play"/>
              </a:defRPr>
            </a:lvl2pPr>
          </a:lstStyle>
          <a:p>
            <a:r>
              <a:rPr lang="ru-RU" dirty="0"/>
              <a:t>Для построения рекомендаций используется алгоритмический подход: рекомендуем тех соавторов, с которыми ранее автор имел наибольшее число публикаций</a:t>
            </a:r>
          </a:p>
          <a:p>
            <a:r>
              <a:rPr lang="ru-RU" dirty="0"/>
              <a:t>Данное решение легко ложится на реальное поведение людей в научных коллективах</a:t>
            </a:r>
          </a:p>
          <a:p>
            <a:r>
              <a:rPr lang="ru-RU" dirty="0"/>
              <a:t>Итоговый результат на текущий момент представлен в виде локального веб-сервиса, позволяюсь рекомендовать соавторов по </a:t>
            </a:r>
            <a:r>
              <a:rPr lang="en-US" dirty="0"/>
              <a:t>id</a:t>
            </a:r>
            <a:r>
              <a:rPr lang="ru-RU" dirty="0"/>
              <a:t> автора публикации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r>
              <a:rPr lang="ru-RU" dirty="0" smtClean="0"/>
              <a:t>Модель рекомендации соавторов.</a:t>
            </a:r>
            <a:br>
              <a:rPr lang="ru-RU" dirty="0" smtClean="0"/>
            </a:br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pic>
        <p:nvPicPr>
          <p:cNvPr id="5" name="Рисунок 4" descr="Снимок экрана (27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2000240"/>
            <a:ext cx="5484307" cy="26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4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bb23bdf47f_1_2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Микросервис для прогнозирования</a:t>
            </a:r>
            <a:endParaRPr/>
          </a:p>
        </p:txBody>
      </p:sp>
      <p:sp>
        <p:nvSpPr>
          <p:cNvPr id="447" name="Google Shape;447;g1bb23bdf47f_1_20"/>
          <p:cNvSpPr txBox="1"/>
          <p:nvPr/>
        </p:nvSpPr>
        <p:spPr>
          <a:xfrm>
            <a:off x="695400" y="1412776"/>
            <a:ext cx="972108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latin typeface="Play" panose="020B0604020202020204" charset="0"/>
              </a:rPr>
              <a:t>Микросервис</a:t>
            </a:r>
            <a:r>
              <a:rPr lang="ru-RU" sz="2000" dirty="0">
                <a:latin typeface="Play" panose="020B0604020202020204" charset="0"/>
              </a:rPr>
              <a:t> разработан с помощью </a:t>
            </a:r>
            <a:r>
              <a:rPr lang="ru-RU" sz="2000" dirty="0" err="1">
                <a:latin typeface="Play" panose="020B0604020202020204" charset="0"/>
              </a:rPr>
              <a:t>fastapi</a:t>
            </a:r>
            <a:r>
              <a:rPr lang="ru-RU" sz="2000" dirty="0">
                <a:latin typeface="Play" panose="020B0604020202020204" charset="0"/>
              </a:rPr>
              <a:t>. </a:t>
            </a:r>
            <a:endParaRPr sz="2000" dirty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lay" panose="020B0604020202020204" charset="0"/>
              </a:rPr>
              <a:t>При запуск загружает модель и данные из БД. Принимает на вход данные о статьях и возвращает </a:t>
            </a:r>
            <a:r>
              <a:rPr lang="ru-RU" sz="2000" dirty="0" err="1">
                <a:latin typeface="Play" panose="020B0604020202020204" charset="0"/>
              </a:rPr>
              <a:t>id</a:t>
            </a:r>
            <a:r>
              <a:rPr lang="ru-RU" sz="2000" dirty="0">
                <a:latin typeface="Play" panose="020B0604020202020204" charset="0"/>
              </a:rPr>
              <a:t> рекомендованных статей. </a:t>
            </a:r>
            <a:endParaRPr sz="2000" dirty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Play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Play" panose="020B0604020202020204" charset="0"/>
              </a:rPr>
              <a:t>Сервер не поддерживает асинхронные вызовы, поскольку ожидает запросов только от </a:t>
            </a:r>
            <a:r>
              <a:rPr lang="ru-RU" sz="2000" dirty="0" err="1">
                <a:latin typeface="Play" panose="020B0604020202020204" charset="0"/>
              </a:rPr>
              <a:t>дэшборда</a:t>
            </a:r>
            <a:r>
              <a:rPr lang="ru-RU" sz="2000" dirty="0">
                <a:latin typeface="Play" panose="020B0604020202020204" charset="0"/>
              </a:rPr>
              <a:t>.</a:t>
            </a:r>
            <a:endParaRPr sz="2000" dirty="0">
              <a:latin typeface="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bb7b2d55c2_0_4"/>
          <p:cNvSpPr txBox="1">
            <a:spLocks noGrp="1"/>
          </p:cNvSpPr>
          <p:nvPr>
            <p:ph type="title"/>
          </p:nvPr>
        </p:nvSpPr>
        <p:spPr>
          <a:xfrm>
            <a:off x="677310" y="692150"/>
            <a:ext cx="104322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EDA. Выводы по данным. Очистка данных</a:t>
            </a:r>
            <a:endParaRPr/>
          </a:p>
        </p:txBody>
      </p:sp>
      <p:pic>
        <p:nvPicPr>
          <p:cNvPr id="538" name="Google Shape;538;g1bb7b2d55c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900" y="1966500"/>
            <a:ext cx="5264200" cy="29183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539" name="Google Shape;539;g1bb7b2d55c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50" y="1624325"/>
            <a:ext cx="6419074" cy="446159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bb7b2d55c2_0_12"/>
          <p:cNvSpPr txBox="1">
            <a:spLocks noGrp="1"/>
          </p:cNvSpPr>
          <p:nvPr>
            <p:ph type="title"/>
          </p:nvPr>
        </p:nvSpPr>
        <p:spPr>
          <a:xfrm>
            <a:off x="677310" y="692150"/>
            <a:ext cx="104322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EDA. Выводы по данным. Очистка данных</a:t>
            </a:r>
            <a:endParaRPr/>
          </a:p>
        </p:txBody>
      </p:sp>
      <p:sp>
        <p:nvSpPr>
          <p:cNvPr id="545" name="Google Shape;545;g1bb7b2d55c2_0_12"/>
          <p:cNvSpPr txBox="1"/>
          <p:nvPr/>
        </p:nvSpPr>
        <p:spPr>
          <a:xfrm>
            <a:off x="6672064" y="1560521"/>
            <a:ext cx="5260111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●"/>
            </a:pPr>
            <a:r>
              <a:rPr lang="ru-RU" sz="2000" dirty="0">
                <a:solidFill>
                  <a:schemeClr val="dk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Учёный имеет индекс h, если h из его </a:t>
            </a:r>
            <a:r>
              <a:rPr lang="ru-RU" sz="2000" dirty="0" smtClean="0">
                <a:solidFill>
                  <a:schemeClr val="dk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N статей </a:t>
            </a:r>
            <a:r>
              <a:rPr lang="ru-RU" sz="2000" dirty="0">
                <a:solidFill>
                  <a:schemeClr val="dk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цитируются как минимум h раз каждая, в то время как оставшиеся (N — h) статей цитируются не более чем h раз каждая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●"/>
            </a:pPr>
            <a:endParaRPr lang="ru-RU" sz="2000" dirty="0" smtClean="0">
              <a:solidFill>
                <a:schemeClr val="dk1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Char char="●"/>
            </a:pPr>
            <a:r>
              <a:rPr lang="ru-RU" sz="2000" dirty="0" smtClean="0">
                <a:solidFill>
                  <a:schemeClr val="dk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Мы </a:t>
            </a:r>
            <a:r>
              <a:rPr lang="ru-RU" sz="2000" dirty="0">
                <a:solidFill>
                  <a:schemeClr val="dk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написали функция для вычисления индекса </a:t>
            </a:r>
            <a:r>
              <a:rPr lang="ru-RU" sz="2000" dirty="0" err="1">
                <a:solidFill>
                  <a:schemeClr val="dk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Хирша</a:t>
            </a:r>
            <a:r>
              <a:rPr lang="ru-RU" sz="2000" dirty="0">
                <a:solidFill>
                  <a:schemeClr val="dk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и применили ее к массиву из числа цитирований каждой статьи автора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46" name="Google Shape;546;g1bb7b2d55c2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00" y="1543500"/>
            <a:ext cx="5860366" cy="33976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7;p93"/>
          <p:cNvSpPr txBox="1">
            <a:spLocks/>
          </p:cNvSpPr>
          <p:nvPr/>
        </p:nvSpPr>
        <p:spPr>
          <a:xfrm>
            <a:off x="801854" y="1700808"/>
            <a:ext cx="10855854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5588" lvl="1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sz="2000" dirty="0" smtClean="0">
                <a:latin typeface="Play" panose="020B0604020202020204" charset="0"/>
              </a:rPr>
              <a:t>Virtual private server (VPS) – </a:t>
            </a:r>
            <a:r>
              <a:rPr lang="ru-RU" sz="2000" dirty="0" smtClean="0">
                <a:latin typeface="Play" panose="020B0604020202020204" charset="0"/>
              </a:rPr>
              <a:t>гарантирует гибкость и доступность</a:t>
            </a:r>
          </a:p>
          <a:p>
            <a:pPr marL="255588" lvl="6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dirty="0" smtClean="0">
                <a:latin typeface="Play" panose="020B0604020202020204" charset="0"/>
              </a:rPr>
              <a:t>Centos</a:t>
            </a:r>
            <a:r>
              <a:rPr lang="ru-RU" dirty="0" smtClean="0">
                <a:latin typeface="Play" panose="020B0604020202020204" charset="0"/>
              </a:rPr>
              <a:t> 7</a:t>
            </a:r>
            <a:endParaRPr lang="en-US" dirty="0" smtClean="0">
              <a:latin typeface="Play" panose="020B0604020202020204" charset="0"/>
            </a:endParaRPr>
          </a:p>
          <a:p>
            <a:pPr marL="255588" lvl="6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dirty="0" smtClean="0">
                <a:latin typeface="Play" panose="020B0604020202020204" charset="0"/>
              </a:rPr>
              <a:t>1 Gb RAM</a:t>
            </a:r>
          </a:p>
          <a:p>
            <a:pPr marL="255588" lvl="6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dirty="0" smtClean="0">
                <a:latin typeface="Play" panose="020B0604020202020204" charset="0"/>
              </a:rPr>
              <a:t>20 Gb HDD</a:t>
            </a:r>
            <a:endParaRPr lang="ru-RU" dirty="0" smtClean="0">
              <a:latin typeface="Play" panose="020B0604020202020204" charset="0"/>
            </a:endParaRPr>
          </a:p>
          <a:p>
            <a:pPr marL="255588" lvl="1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ru-RU" sz="2000" dirty="0" smtClean="0">
                <a:latin typeface="Play" panose="020B0604020202020204" charset="0"/>
              </a:rPr>
              <a:t>СУБД </a:t>
            </a:r>
            <a:r>
              <a:rPr lang="en-US" sz="2000" dirty="0" smtClean="0">
                <a:latin typeface="Play" panose="020B0604020202020204" charset="0"/>
              </a:rPr>
              <a:t>PostgreSQL – </a:t>
            </a:r>
            <a:r>
              <a:rPr lang="ru-RU" sz="2000" dirty="0" smtClean="0">
                <a:latin typeface="Play" panose="020B0604020202020204" charset="0"/>
              </a:rPr>
              <a:t>свободное ПО (</a:t>
            </a:r>
            <a:r>
              <a:rPr lang="en-US" sz="2000" dirty="0" smtClean="0">
                <a:latin typeface="Play" panose="020B0604020202020204" charset="0"/>
              </a:rPr>
              <a:t>as in freedom)</a:t>
            </a:r>
            <a:r>
              <a:rPr lang="ru-RU" sz="2000" dirty="0" smtClean="0">
                <a:latin typeface="Play" panose="020B0604020202020204" charset="0"/>
              </a:rPr>
              <a:t>, большое сообщество</a:t>
            </a:r>
          </a:p>
          <a:p>
            <a:pPr marL="255588" lvl="2" indent="-255588">
              <a:lnSpc>
                <a:spcPct val="110000"/>
              </a:lnSpc>
              <a:buSzPts val="2000"/>
              <a:buFont typeface="Arial"/>
              <a:buChar char="•"/>
            </a:pPr>
            <a:endParaRPr lang="ru-RU" dirty="0" smtClean="0">
              <a:latin typeface="Play" panose="020B0604020202020204" charset="0"/>
            </a:endParaRPr>
          </a:p>
          <a:p>
            <a:pPr marL="255588" lvl="1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ru-RU" sz="2000" dirty="0">
                <a:latin typeface="Play" panose="020B0604020202020204" charset="0"/>
              </a:rPr>
              <a:t>Ограничения</a:t>
            </a:r>
          </a:p>
          <a:p>
            <a:pPr marL="255588" lvl="2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ru-RU" dirty="0" smtClean="0">
                <a:latin typeface="Play" panose="020B0604020202020204" charset="0"/>
              </a:rPr>
              <a:t>Загружено примерно 40% от данных </a:t>
            </a:r>
            <a:r>
              <a:rPr lang="en-US" dirty="0" smtClean="0">
                <a:latin typeface="Play" panose="020B0604020202020204" charset="0"/>
              </a:rPr>
              <a:t>Citation </a:t>
            </a:r>
            <a:r>
              <a:rPr lang="en-US" dirty="0">
                <a:latin typeface="Play" panose="020B0604020202020204" charset="0"/>
              </a:rPr>
              <a:t>Network </a:t>
            </a:r>
            <a:r>
              <a:rPr lang="en-US" dirty="0" smtClean="0">
                <a:latin typeface="Play" panose="020B0604020202020204" charset="0"/>
              </a:rPr>
              <a:t>Dataset</a:t>
            </a:r>
            <a:r>
              <a:rPr lang="ru-RU" dirty="0" smtClean="0">
                <a:latin typeface="Play" panose="020B0604020202020204" charset="0"/>
              </a:rPr>
              <a:t> (не хватило места на сервере)</a:t>
            </a:r>
          </a:p>
          <a:p>
            <a:pPr marL="255588" lvl="2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ru-RU" dirty="0" smtClean="0">
                <a:latin typeface="Play" panose="020B0604020202020204" charset="0"/>
              </a:rPr>
              <a:t>Не использовался </a:t>
            </a:r>
            <a:r>
              <a:rPr lang="en-US" dirty="0" err="1" smtClean="0">
                <a:latin typeface="Play" panose="020B0604020202020204" charset="0"/>
              </a:rPr>
              <a:t>docker</a:t>
            </a:r>
            <a:r>
              <a:rPr lang="en-US" dirty="0" smtClean="0">
                <a:latin typeface="Play" panose="020B0604020202020204" charset="0"/>
              </a:rPr>
              <a:t> </a:t>
            </a:r>
            <a:r>
              <a:rPr lang="ru-RU" dirty="0" smtClean="0">
                <a:latin typeface="Play" panose="020B0604020202020204" charset="0"/>
              </a:rPr>
              <a:t>(больше ручной работы при установке </a:t>
            </a:r>
            <a:r>
              <a:rPr lang="en-US" dirty="0" smtClean="0">
                <a:latin typeface="Play" panose="020B0604020202020204" charset="0"/>
              </a:rPr>
              <a:t>Python</a:t>
            </a:r>
            <a:r>
              <a:rPr lang="ru-RU" dirty="0">
                <a:latin typeface="Play" panose="020B0604020202020204" charset="0"/>
              </a:rPr>
              <a:t> </a:t>
            </a:r>
            <a:r>
              <a:rPr lang="ru-RU" dirty="0" smtClean="0">
                <a:latin typeface="Play" panose="020B0604020202020204" charset="0"/>
              </a:rPr>
              <a:t>и прочего ПО, меньше гибкости)</a:t>
            </a:r>
          </a:p>
        </p:txBody>
      </p:sp>
      <p:sp>
        <p:nvSpPr>
          <p:cNvPr id="5" name="Google Shape;688;p93"/>
          <p:cNvSpPr txBox="1">
            <a:spLocks/>
          </p:cNvSpPr>
          <p:nvPr/>
        </p:nvSpPr>
        <p:spPr>
          <a:xfrm>
            <a:off x="829734" y="8445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smtClean="0"/>
              <a:t>Инфраструктура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02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 smtClean="0"/>
              <a:t>Научное сообщество</a:t>
            </a:r>
            <a:endParaRPr dirty="0"/>
          </a:p>
        </p:txBody>
      </p:sp>
      <p:sp>
        <p:nvSpPr>
          <p:cNvPr id="411" name="Google Shape;411;p3"/>
          <p:cNvSpPr txBox="1"/>
          <p:nvPr/>
        </p:nvSpPr>
        <p:spPr>
          <a:xfrm>
            <a:off x="638305" y="1406126"/>
            <a:ext cx="10874400" cy="36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 dirty="0" smtClean="0">
                <a:solidFill>
                  <a:schemeClr val="dk1"/>
                </a:solidFill>
                <a:latin typeface="Play" panose="020B0604020202020204" charset="0"/>
                <a:sym typeface="Arial"/>
              </a:rPr>
              <a:t>Помощь в поиске статей и соавторов</a:t>
            </a:r>
            <a:endParaRPr sz="1400" b="0" i="0" u="none" strike="noStrike" cap="none" dirty="0">
              <a:solidFill>
                <a:srgbClr val="000000"/>
              </a:solidFill>
              <a:latin typeface="Play" panose="020B0604020202020204" charset="0"/>
              <a:sym typeface="Arial"/>
            </a:endParaRPr>
          </a:p>
        </p:txBody>
      </p:sp>
      <p:pic>
        <p:nvPicPr>
          <p:cNvPr id="1026" name="Picture 2" descr="C:\Users\aitkachenko\Desktop\Novikov-1903-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429000"/>
            <a:ext cx="1603213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itkachenko\Desktop\novikov-1903-1_13637393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406298"/>
            <a:ext cx="2541230" cy="190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684721" y="5353471"/>
            <a:ext cx="920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Студент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6250491" y="5373216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Научный сотрудник</a:t>
            </a:r>
            <a:endParaRPr lang="ru-RU" dirty="0"/>
          </a:p>
        </p:txBody>
      </p:sp>
      <p:sp>
        <p:nvSpPr>
          <p:cNvPr id="3" name="Выноска-облако 2"/>
          <p:cNvSpPr/>
          <p:nvPr/>
        </p:nvSpPr>
        <p:spPr>
          <a:xfrm>
            <a:off x="2041122" y="2339426"/>
            <a:ext cx="1966646" cy="936104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 бы еще почитать?</a:t>
            </a:r>
            <a:endParaRPr lang="ru-RU" dirty="0"/>
          </a:p>
        </p:txBody>
      </p:sp>
      <p:sp>
        <p:nvSpPr>
          <p:cNvPr id="29" name="Выноска-облако 28"/>
          <p:cNvSpPr/>
          <p:nvPr/>
        </p:nvSpPr>
        <p:spPr>
          <a:xfrm>
            <a:off x="7211384" y="2339426"/>
            <a:ext cx="1966646" cy="936104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 кем бы написать статью?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7;p93"/>
          <p:cNvSpPr txBox="1">
            <a:spLocks/>
          </p:cNvSpPr>
          <p:nvPr/>
        </p:nvSpPr>
        <p:spPr>
          <a:xfrm>
            <a:off x="801854" y="1700808"/>
            <a:ext cx="10855854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5588" lvl="1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sz="2000" dirty="0" smtClean="0">
                <a:latin typeface="Play" panose="020B0604020202020204" charset="0"/>
              </a:rPr>
              <a:t>Virtual private server (VPS) – </a:t>
            </a:r>
            <a:r>
              <a:rPr lang="ru-RU" sz="2000" dirty="0" smtClean="0">
                <a:latin typeface="Play" panose="020B0604020202020204" charset="0"/>
              </a:rPr>
              <a:t>гарантирует гибкость и доступность</a:t>
            </a:r>
          </a:p>
          <a:p>
            <a:pPr marL="255588" lvl="6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dirty="0" smtClean="0">
                <a:latin typeface="Play" panose="020B0604020202020204" charset="0"/>
              </a:rPr>
              <a:t>Centos</a:t>
            </a:r>
            <a:r>
              <a:rPr lang="ru-RU" dirty="0" smtClean="0">
                <a:latin typeface="Play" panose="020B0604020202020204" charset="0"/>
              </a:rPr>
              <a:t> 7</a:t>
            </a:r>
            <a:endParaRPr lang="en-US" dirty="0" smtClean="0">
              <a:latin typeface="Play" panose="020B0604020202020204" charset="0"/>
            </a:endParaRPr>
          </a:p>
          <a:p>
            <a:pPr marL="255588" lvl="6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dirty="0" smtClean="0">
                <a:latin typeface="Play" panose="020B0604020202020204" charset="0"/>
              </a:rPr>
              <a:t>1 Gb RAM</a:t>
            </a:r>
          </a:p>
          <a:p>
            <a:pPr marL="255588" lvl="6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dirty="0" smtClean="0">
                <a:latin typeface="Play" panose="020B0604020202020204" charset="0"/>
              </a:rPr>
              <a:t>20 Gb HDD</a:t>
            </a:r>
            <a:endParaRPr lang="ru-RU" dirty="0" smtClean="0">
              <a:latin typeface="Play" panose="020B0604020202020204" charset="0"/>
            </a:endParaRPr>
          </a:p>
          <a:p>
            <a:pPr marL="255588" lvl="1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ru-RU" sz="2000" dirty="0" smtClean="0">
                <a:latin typeface="Play" panose="020B0604020202020204" charset="0"/>
              </a:rPr>
              <a:t>СУБД </a:t>
            </a:r>
            <a:r>
              <a:rPr lang="en-US" sz="2000" dirty="0" smtClean="0">
                <a:latin typeface="Play" panose="020B0604020202020204" charset="0"/>
              </a:rPr>
              <a:t>PostgreSQL – </a:t>
            </a:r>
            <a:r>
              <a:rPr lang="ru-RU" sz="2000" dirty="0" smtClean="0">
                <a:latin typeface="Play" panose="020B0604020202020204" charset="0"/>
              </a:rPr>
              <a:t>свободное ПО (</a:t>
            </a:r>
            <a:r>
              <a:rPr lang="en-US" sz="2000" dirty="0" smtClean="0">
                <a:latin typeface="Play" panose="020B0604020202020204" charset="0"/>
              </a:rPr>
              <a:t>as in freedom)</a:t>
            </a:r>
            <a:r>
              <a:rPr lang="ru-RU" sz="2000" dirty="0" smtClean="0">
                <a:latin typeface="Play" panose="020B0604020202020204" charset="0"/>
              </a:rPr>
              <a:t>, большое сообщество</a:t>
            </a:r>
          </a:p>
          <a:p>
            <a:pPr marL="255588" lvl="2" indent="-255588">
              <a:lnSpc>
                <a:spcPct val="110000"/>
              </a:lnSpc>
              <a:buSzPts val="2000"/>
              <a:buFont typeface="Arial"/>
              <a:buChar char="•"/>
            </a:pPr>
            <a:endParaRPr lang="ru-RU" dirty="0" smtClean="0">
              <a:latin typeface="Play" panose="020B0604020202020204" charset="0"/>
            </a:endParaRPr>
          </a:p>
          <a:p>
            <a:pPr marL="255588" lvl="1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ru-RU" sz="2000" dirty="0">
                <a:latin typeface="Play" panose="020B0604020202020204" charset="0"/>
              </a:rPr>
              <a:t>Ограничения</a:t>
            </a:r>
          </a:p>
          <a:p>
            <a:pPr marL="255588" lvl="2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ru-RU" dirty="0" smtClean="0">
                <a:latin typeface="Play" panose="020B0604020202020204" charset="0"/>
              </a:rPr>
              <a:t>Загружено примерно 40% от данных </a:t>
            </a:r>
            <a:r>
              <a:rPr lang="en-US" dirty="0" smtClean="0">
                <a:latin typeface="Play" panose="020B0604020202020204" charset="0"/>
              </a:rPr>
              <a:t>Citation </a:t>
            </a:r>
            <a:r>
              <a:rPr lang="en-US" dirty="0">
                <a:latin typeface="Play" panose="020B0604020202020204" charset="0"/>
              </a:rPr>
              <a:t>Network </a:t>
            </a:r>
            <a:r>
              <a:rPr lang="en-US" dirty="0" smtClean="0">
                <a:latin typeface="Play" panose="020B0604020202020204" charset="0"/>
              </a:rPr>
              <a:t>Dataset</a:t>
            </a:r>
            <a:r>
              <a:rPr lang="ru-RU" dirty="0" smtClean="0">
                <a:latin typeface="Play" panose="020B0604020202020204" charset="0"/>
              </a:rPr>
              <a:t> (не хватило места на сервере)</a:t>
            </a:r>
          </a:p>
          <a:p>
            <a:pPr marL="255588" lvl="2" indent="-255588">
              <a:lnSpc>
                <a:spcPct val="110000"/>
              </a:lnSpc>
              <a:buSzPts val="2000"/>
              <a:buFont typeface="Arial"/>
              <a:buChar char="•"/>
            </a:pPr>
            <a:r>
              <a:rPr lang="ru-RU" dirty="0" smtClean="0">
                <a:latin typeface="Play" panose="020B0604020202020204" charset="0"/>
              </a:rPr>
              <a:t>Не использовался </a:t>
            </a:r>
            <a:r>
              <a:rPr lang="en-US" dirty="0" err="1" smtClean="0">
                <a:latin typeface="Play" panose="020B0604020202020204" charset="0"/>
              </a:rPr>
              <a:t>docker</a:t>
            </a:r>
            <a:r>
              <a:rPr lang="en-US" dirty="0" smtClean="0">
                <a:latin typeface="Play" panose="020B0604020202020204" charset="0"/>
              </a:rPr>
              <a:t> </a:t>
            </a:r>
            <a:r>
              <a:rPr lang="ru-RU" dirty="0" smtClean="0">
                <a:latin typeface="Play" panose="020B0604020202020204" charset="0"/>
              </a:rPr>
              <a:t>(больше ручной работы при установке </a:t>
            </a:r>
            <a:r>
              <a:rPr lang="en-US" dirty="0" smtClean="0">
                <a:latin typeface="Play" panose="020B0604020202020204" charset="0"/>
              </a:rPr>
              <a:t>Python</a:t>
            </a:r>
            <a:r>
              <a:rPr lang="ru-RU" dirty="0">
                <a:latin typeface="Play" panose="020B0604020202020204" charset="0"/>
              </a:rPr>
              <a:t> </a:t>
            </a:r>
            <a:r>
              <a:rPr lang="ru-RU" dirty="0" smtClean="0">
                <a:latin typeface="Play" panose="020B0604020202020204" charset="0"/>
              </a:rPr>
              <a:t>и прочего ПО, меньше гибкости)</a:t>
            </a:r>
          </a:p>
        </p:txBody>
      </p:sp>
      <p:sp>
        <p:nvSpPr>
          <p:cNvPr id="5" name="Google Shape;688;p93"/>
          <p:cNvSpPr txBox="1">
            <a:spLocks/>
          </p:cNvSpPr>
          <p:nvPr/>
        </p:nvSpPr>
        <p:spPr>
          <a:xfrm>
            <a:off x="829734" y="8445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DB Scheme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06e9beb3f_0_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29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 smtClean="0"/>
              <a:t>Артефакты</a:t>
            </a:r>
            <a:endParaRPr dirty="0"/>
          </a:p>
        </p:txBody>
      </p:sp>
      <p:sp>
        <p:nvSpPr>
          <p:cNvPr id="470" name="Google Shape;470;g1806e9beb3f_0_5"/>
          <p:cNvSpPr txBox="1">
            <a:spLocks noGrp="1"/>
          </p:cNvSpPr>
          <p:nvPr>
            <p:ph type="body" idx="2"/>
          </p:nvPr>
        </p:nvSpPr>
        <p:spPr>
          <a:xfrm>
            <a:off x="695400" y="1556792"/>
            <a:ext cx="4828200" cy="4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6" lvl="1" indent="-255586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 smtClean="0">
                <a:latin typeface="Play"/>
                <a:ea typeface="Play"/>
                <a:cs typeface="Play"/>
                <a:sym typeface="Play"/>
              </a:rPr>
              <a:t>EDA</a:t>
            </a:r>
            <a:r>
              <a:rPr lang="ru-RU" sz="1700" dirty="0" smtClean="0">
                <a:latin typeface="Play"/>
                <a:ea typeface="Play"/>
                <a:cs typeface="Play"/>
                <a:sym typeface="Play"/>
              </a:rPr>
              <a:t> </a:t>
            </a:r>
            <a:endParaRPr sz="1700" dirty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"/>
              <a:buChar char="•"/>
            </a:pPr>
            <a:r>
              <a:rPr lang="ru-RU" sz="1700" dirty="0" smtClean="0">
                <a:latin typeface="Play"/>
                <a:ea typeface="Play"/>
                <a:cs typeface="Play"/>
                <a:sym typeface="Play"/>
              </a:rPr>
              <a:t>Кластеризация</a:t>
            </a:r>
            <a:endParaRPr sz="1700" dirty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"/>
              <a:buChar char="•"/>
            </a:pPr>
            <a:r>
              <a:rPr lang="ru-RU" sz="1700" dirty="0" smtClean="0">
                <a:latin typeface="Play"/>
                <a:ea typeface="Play"/>
                <a:cs typeface="Play"/>
                <a:sym typeface="Play"/>
              </a:rPr>
              <a:t>Рекомендации статей</a:t>
            </a:r>
            <a:endParaRPr sz="1700" dirty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"/>
              <a:buChar char="•"/>
            </a:pPr>
            <a:r>
              <a:rPr lang="ru-RU" sz="1700" dirty="0" err="1" smtClean="0">
                <a:latin typeface="Play"/>
                <a:ea typeface="Play"/>
                <a:cs typeface="Play"/>
                <a:sym typeface="Play"/>
                <a:hlinkClick r:id="rId3"/>
              </a:rPr>
              <a:t>Репозиторий</a:t>
            </a:r>
            <a:endParaRPr lang="ru-RU" sz="1700" dirty="0" smtClean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"/>
              <a:buChar char="•"/>
            </a:pPr>
            <a:r>
              <a:rPr lang="ru-RU" sz="1700" dirty="0" smtClean="0">
                <a:latin typeface="Play"/>
                <a:ea typeface="Play"/>
                <a:cs typeface="Play"/>
                <a:sym typeface="Play"/>
                <a:hlinkClick r:id="rId4"/>
              </a:rPr>
              <a:t>Веб-приложение</a:t>
            </a:r>
            <a:endParaRPr sz="1700" dirty="0"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 dirty="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55" name="Picture 7" descr="https://lh4.googleusercontent.com/uXojtqwfA4SXCJBFGM-IIaBILnwb6pbZk971dRDRbI2511lEobiKqZRlFsfoiR3zZoQQ1TYC2T098ItIOxjCEmSUKqtPf2jT_wuxj2sSJPcJlDIjP4HDNkT0xqE2jR1PKT0laltyKUvwTwa-W86ZbO8xHxoW4Mnz3v7XdKrIB5AcrBQCPBsGAD1r01gj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457878"/>
            <a:ext cx="3960440" cy="384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457878"/>
            <a:ext cx="4380904" cy="383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06e9beb3f_0_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6786818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 smtClean="0"/>
              <a:t>Технологии</a:t>
            </a:r>
            <a:r>
              <a:rPr lang="en-US" dirty="0" smtClean="0"/>
              <a:t> </a:t>
            </a:r>
            <a:r>
              <a:rPr lang="ru-RU" dirty="0" smtClean="0"/>
              <a:t>и архитектура</a:t>
            </a:r>
            <a:endParaRPr dirty="0"/>
          </a:p>
        </p:txBody>
      </p:sp>
      <p:sp>
        <p:nvSpPr>
          <p:cNvPr id="470" name="Google Shape;470;g1806e9beb3f_0_5"/>
          <p:cNvSpPr txBox="1">
            <a:spLocks noGrp="1"/>
          </p:cNvSpPr>
          <p:nvPr>
            <p:ph type="body" idx="2"/>
          </p:nvPr>
        </p:nvSpPr>
        <p:spPr>
          <a:xfrm>
            <a:off x="695400" y="1556792"/>
            <a:ext cx="2016224" cy="367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ru-RU" sz="1700" b="1" dirty="0" smtClean="0">
                <a:latin typeface="Play"/>
                <a:ea typeface="Play"/>
                <a:cs typeface="Play"/>
                <a:sym typeface="Play"/>
              </a:rPr>
              <a:t>Технологии</a:t>
            </a:r>
            <a:endParaRPr sz="1700" b="1" dirty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>
                <a:latin typeface="Play"/>
                <a:ea typeface="Play"/>
                <a:cs typeface="Play"/>
                <a:sym typeface="Play"/>
              </a:rPr>
              <a:t>Python </a:t>
            </a:r>
            <a:endParaRPr lang="en-US" sz="1700" dirty="0" smtClean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 err="1" smtClean="0">
                <a:latin typeface="Play"/>
                <a:ea typeface="Play"/>
                <a:cs typeface="Play"/>
                <a:sym typeface="Play"/>
              </a:rPr>
              <a:t>sklearn</a:t>
            </a:r>
            <a:endParaRPr lang="ru-RU" sz="1700" dirty="0" smtClean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 err="1" smtClean="0">
                <a:latin typeface="Play"/>
                <a:ea typeface="Play"/>
                <a:cs typeface="Play"/>
                <a:sym typeface="Play"/>
              </a:rPr>
              <a:t>Uvicorn</a:t>
            </a:r>
            <a:endParaRPr lang="en-US" sz="1700" dirty="0" smtClean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r>
              <a:rPr lang="ru-RU" sz="1700" dirty="0" err="1">
                <a:latin typeface="Play"/>
                <a:ea typeface="Play"/>
                <a:cs typeface="Play"/>
              </a:rPr>
              <a:t>dash</a:t>
            </a:r>
            <a:endParaRPr lang="ru-RU" sz="1700" dirty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 err="1" smtClean="0">
                <a:latin typeface="Play"/>
                <a:ea typeface="Play"/>
                <a:cs typeface="Play"/>
                <a:sym typeface="Play"/>
              </a:rPr>
              <a:t>FastAPI</a:t>
            </a:r>
            <a:endParaRPr lang="en-US" sz="1700" dirty="0" smtClean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 err="1" smtClean="0">
                <a:latin typeface="Play"/>
                <a:ea typeface="Play"/>
                <a:cs typeface="Play"/>
                <a:sym typeface="Play"/>
              </a:rPr>
              <a:t>Faiss</a:t>
            </a:r>
            <a:endParaRPr lang="ru-RU" sz="1700" dirty="0" smtClean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 err="1" smtClean="0">
                <a:latin typeface="Play"/>
                <a:ea typeface="Play"/>
                <a:cs typeface="Play"/>
              </a:rPr>
              <a:t>pyvis.network</a:t>
            </a:r>
            <a:r>
              <a:rPr lang="ru-RU" sz="1700" dirty="0" smtClean="0">
                <a:latin typeface="Play"/>
                <a:ea typeface="Play"/>
                <a:cs typeface="Play"/>
              </a:rPr>
              <a:t>, </a:t>
            </a:r>
            <a:r>
              <a:rPr lang="en-US" sz="1700" dirty="0" err="1" smtClean="0">
                <a:latin typeface="Play"/>
                <a:ea typeface="Play"/>
                <a:cs typeface="Play"/>
              </a:rPr>
              <a:t>networkx</a:t>
            </a:r>
            <a:r>
              <a:rPr lang="ru-RU" sz="1700" dirty="0" smtClean="0">
                <a:latin typeface="Play"/>
                <a:ea typeface="Play"/>
                <a:cs typeface="Play"/>
              </a:rPr>
              <a:t>, </a:t>
            </a:r>
            <a:r>
              <a:rPr lang="en-US" sz="1700" dirty="0" err="1">
                <a:latin typeface="Play"/>
                <a:ea typeface="Play"/>
                <a:cs typeface="Play"/>
              </a:rPr>
              <a:t>plotly</a:t>
            </a:r>
            <a:endParaRPr lang="en-US" sz="1700" dirty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 err="1" smtClean="0">
                <a:latin typeface="Play"/>
                <a:ea typeface="Play"/>
                <a:cs typeface="Play"/>
                <a:sym typeface="Play"/>
              </a:rPr>
              <a:t>git</a:t>
            </a:r>
            <a:endParaRPr lang="ru-RU" sz="1700" dirty="0" smtClean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 smtClean="0">
                <a:latin typeface="Play"/>
                <a:ea typeface="Play"/>
                <a:cs typeface="Play"/>
                <a:sym typeface="Play"/>
              </a:rPr>
              <a:t>PostgreSQL</a:t>
            </a:r>
            <a:endParaRPr sz="1700" dirty="0"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 dirty="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" name="Google Shape;470;g1806e9beb3f_0_5"/>
          <p:cNvSpPr txBox="1">
            <a:spLocks noGrp="1"/>
          </p:cNvSpPr>
          <p:nvPr>
            <p:ph type="body" idx="2"/>
          </p:nvPr>
        </p:nvSpPr>
        <p:spPr>
          <a:xfrm>
            <a:off x="2711624" y="1556792"/>
            <a:ext cx="3240360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ru-RU" sz="1700" b="1" dirty="0" smtClean="0">
                <a:latin typeface="Play"/>
                <a:ea typeface="Play"/>
                <a:cs typeface="Play"/>
                <a:sym typeface="Play"/>
              </a:rPr>
              <a:t>Модели и метрики</a:t>
            </a:r>
            <a:endParaRPr sz="1700" b="1" dirty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>
                <a:latin typeface="Play"/>
                <a:ea typeface="Play"/>
                <a:cs typeface="Play"/>
                <a:sym typeface="Play"/>
              </a:rPr>
              <a:t>sentence-transformer</a:t>
            </a:r>
            <a:endParaRPr lang="ru-RU" sz="1700" dirty="0" smtClean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r>
              <a:rPr lang="en-US" sz="1700" dirty="0">
                <a:latin typeface="Play"/>
                <a:ea typeface="Play"/>
                <a:cs typeface="Play"/>
                <a:sym typeface="Play"/>
              </a:rPr>
              <a:t>all-mpnet-base-v2</a:t>
            </a:r>
            <a:endParaRPr lang="ru-RU" sz="1700" dirty="0" smtClean="0">
              <a:latin typeface="Play"/>
              <a:ea typeface="Play"/>
              <a:cs typeface="Play"/>
              <a:sym typeface="Play"/>
            </a:endParaRPr>
          </a:p>
          <a:p>
            <a:pPr marL="255586" lvl="1" indent="-255586">
              <a:buClr>
                <a:schemeClr val="dk2"/>
              </a:buClr>
              <a:buSzPts val="1700"/>
              <a:buFont typeface="Play"/>
              <a:buChar char="•"/>
            </a:pPr>
            <a:endParaRPr sz="1700" dirty="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074" name="Picture 2" descr="C:\Users\aitkachenko\Desktop\Документ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1556792"/>
            <a:ext cx="633021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29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Демонстрация проекта </a:t>
            </a:r>
            <a:endParaRPr dirty="0"/>
          </a:p>
        </p:txBody>
      </p:sp>
      <p:pic>
        <p:nvPicPr>
          <p:cNvPr id="4" name="Google Shape;433;g1bb23bdf47f_1_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456" y="1488650"/>
            <a:ext cx="9111952" cy="37373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41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bb23bdf47f_4_30"/>
          <p:cNvSpPr txBox="1">
            <a:spLocks noGrp="1"/>
          </p:cNvSpPr>
          <p:nvPr>
            <p:ph type="title"/>
          </p:nvPr>
        </p:nvSpPr>
        <p:spPr>
          <a:xfrm>
            <a:off x="677310" y="692150"/>
            <a:ext cx="104322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EDA. Выводы по данным. Очистка данных</a:t>
            </a:r>
            <a:endParaRPr/>
          </a:p>
        </p:txBody>
      </p:sp>
      <p:pic>
        <p:nvPicPr>
          <p:cNvPr id="531" name="Google Shape;531;g1bb23bdf47f_4_3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00" y="1617451"/>
            <a:ext cx="5253412" cy="32652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532" name="Google Shape;532;g1bb23bdf47f_4_30"/>
          <p:cNvPicPr preferRelativeResize="0"/>
          <p:nvPr/>
        </p:nvPicPr>
        <p:blipFill rotWithShape="1">
          <a:blip r:embed="rId4">
            <a:alphaModFix/>
          </a:blip>
          <a:srcRect b="4361"/>
          <a:stretch/>
        </p:blipFill>
        <p:spPr>
          <a:xfrm>
            <a:off x="6146325" y="1617450"/>
            <a:ext cx="4918227" cy="32517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bb23bdf47f_4_0"/>
          <p:cNvSpPr txBox="1">
            <a:spLocks noGrp="1"/>
          </p:cNvSpPr>
          <p:nvPr>
            <p:ph type="title"/>
          </p:nvPr>
        </p:nvSpPr>
        <p:spPr>
          <a:xfrm>
            <a:off x="677325" y="692150"/>
            <a:ext cx="92307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>
                <a:solidFill>
                  <a:schemeClr val="dk2"/>
                </a:solidFill>
              </a:rPr>
              <a:t>Модель кластеризации</a:t>
            </a:r>
            <a:r>
              <a:rPr lang="ru-RU" dirty="0"/>
              <a:t>. Используемые технологии</a:t>
            </a:r>
            <a:endParaRPr dirty="0"/>
          </a:p>
        </p:txBody>
      </p:sp>
      <p:sp>
        <p:nvSpPr>
          <p:cNvPr id="552" name="Google Shape;552;g1bb23bdf47f_4_0"/>
          <p:cNvSpPr txBox="1"/>
          <p:nvPr/>
        </p:nvSpPr>
        <p:spPr>
          <a:xfrm>
            <a:off x="479376" y="1528800"/>
            <a:ext cx="864096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20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"/>
              <a:buChar char="●"/>
            </a:pPr>
            <a:r>
              <a:rPr lang="ru-RU" sz="2000" dirty="0" smtClean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all-MinilM-L6-v2 </a:t>
            </a:r>
            <a:r>
              <a:rPr lang="ru-RU" sz="2000" u="sng" dirty="0" err="1" smtClean="0">
                <a:solidFill>
                  <a:schemeClr val="hlink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  <a:hlinkClick r:id="rId3"/>
              </a:rPr>
              <a:t>sentence-transformers</a:t>
            </a:r>
            <a:r>
              <a:rPr lang="ru-RU" sz="2000" dirty="0" smtClean="0">
                <a:solidFill>
                  <a:srgbClr val="4B5563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-RU" sz="2000" dirty="0" err="1">
                <a:solidFill>
                  <a:srgbClr val="4B5563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model</a:t>
            </a:r>
            <a:r>
              <a:rPr lang="ru-RU" sz="20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с относительно небольшим размером + высокой скоростью</a:t>
            </a:r>
            <a:endParaRPr sz="20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20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20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53" name="Google Shape;553;g1bb23bdf47f_4_0"/>
          <p:cNvPicPr preferRelativeResize="0"/>
          <p:nvPr/>
        </p:nvPicPr>
        <p:blipFill rotWithShape="1">
          <a:blip r:embed="rId4">
            <a:alphaModFix/>
          </a:blip>
          <a:srcRect l="1030" r="-1029"/>
          <a:stretch/>
        </p:blipFill>
        <p:spPr>
          <a:xfrm>
            <a:off x="703350" y="2970619"/>
            <a:ext cx="7408773" cy="17545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554" name="Google Shape;554;g1bb23bdf47f_4_0"/>
          <p:cNvSpPr txBox="1"/>
          <p:nvPr/>
        </p:nvSpPr>
        <p:spPr>
          <a:xfrm>
            <a:off x="358476" y="4768726"/>
            <a:ext cx="10922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Play"/>
              <a:buChar char="●"/>
            </a:pPr>
            <a:r>
              <a:rPr lang="ru-RU" sz="2000" dirty="0">
                <a:solidFill>
                  <a:srgbClr val="212529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k-</a:t>
            </a:r>
            <a:r>
              <a:rPr lang="ru-RU" sz="2000" dirty="0" err="1">
                <a:solidFill>
                  <a:srgbClr val="212529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means</a:t>
            </a:r>
            <a:r>
              <a:rPr lang="ru-RU" sz="2000" dirty="0">
                <a:solidFill>
                  <a:srgbClr val="212529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+ подбор оптимального количества кластеров по методу локтя - 25 </a:t>
            </a:r>
            <a:r>
              <a:rPr lang="ru-RU" sz="2000" dirty="0" smtClean="0">
                <a:solidFill>
                  <a:srgbClr val="212529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кластеров</a:t>
            </a:r>
            <a:endParaRPr sz="2000" dirty="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"/>
          <p:cNvSpPr txBox="1">
            <a:spLocks/>
          </p:cNvSpPr>
          <p:nvPr/>
        </p:nvSpPr>
        <p:spPr>
          <a:xfrm>
            <a:off x="677334" y="1571612"/>
            <a:ext cx="6138746" cy="462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42900" algn="just">
              <a:lnSpc>
                <a:spcPct val="110000"/>
              </a:lnSpc>
              <a:buSzPts val="1800"/>
              <a:buFont typeface="Play"/>
              <a:buChar char="●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</a:defRPr>
            </a:lvl1pPr>
            <a:lvl2pPr marL="0" indent="0" algn="just">
              <a:lnSpc>
                <a:spcPct val="110000"/>
              </a:lnSpc>
              <a:buClr>
                <a:schemeClr val="accent1"/>
              </a:buClr>
              <a:buSzPts val="1600"/>
              <a:buNone/>
              <a:defRPr sz="2000">
                <a:solidFill>
                  <a:schemeClr val="dk1"/>
                </a:solidFill>
                <a:latin typeface="Play"/>
                <a:ea typeface="Play"/>
                <a:cs typeface="Play"/>
              </a:defRPr>
            </a:lvl2pPr>
          </a:lstStyle>
          <a:p>
            <a:endParaRPr lang="ru-RU" dirty="0"/>
          </a:p>
          <a:p>
            <a:r>
              <a:rPr lang="ru-RU" dirty="0"/>
              <a:t>Общая схема построения классификатора</a:t>
            </a:r>
          </a:p>
          <a:p>
            <a:r>
              <a:rPr lang="ru-RU" dirty="0"/>
              <a:t>Используется тот же </a:t>
            </a:r>
            <a:r>
              <a:rPr lang="ru-RU" dirty="0" err="1"/>
              <a:t>эмбеддер</a:t>
            </a:r>
            <a:r>
              <a:rPr lang="ru-RU" dirty="0"/>
              <a:t>, что и на этапе</a:t>
            </a:r>
          </a:p>
          <a:p>
            <a:r>
              <a:rPr lang="ru-RU" dirty="0"/>
              <a:t>Кластеризации</a:t>
            </a:r>
          </a:p>
          <a:p>
            <a:r>
              <a:rPr lang="ru-RU" dirty="0"/>
              <a:t>В качестве финального решения была </a:t>
            </a:r>
            <a:r>
              <a:rPr lang="ru-RU" dirty="0" smtClean="0"/>
              <a:t>выбрана</a:t>
            </a:r>
            <a:r>
              <a:rPr lang="en-US" dirty="0" smtClean="0"/>
              <a:t> </a:t>
            </a:r>
            <a:r>
              <a:rPr lang="ru-RU" dirty="0" smtClean="0"/>
              <a:t>модель </a:t>
            </a:r>
            <a:r>
              <a:rPr lang="ru-RU" dirty="0"/>
              <a:t>логистической регрессии, </a:t>
            </a:r>
            <a:r>
              <a:rPr lang="ru-RU" dirty="0" smtClean="0"/>
              <a:t>обладающей</a:t>
            </a:r>
            <a:r>
              <a:rPr lang="en-US" dirty="0" smtClean="0"/>
              <a:t> </a:t>
            </a:r>
            <a:r>
              <a:rPr lang="ru-RU" dirty="0" smtClean="0"/>
              <a:t>максимальной </a:t>
            </a:r>
            <a:r>
              <a:rPr lang="ru-RU" dirty="0"/>
              <a:t>метрикой </a:t>
            </a:r>
            <a:r>
              <a:rPr lang="en-US" dirty="0" smtClean="0"/>
              <a:t>F1-score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</p:spPr>
        <p:txBody>
          <a:bodyPr/>
          <a:lstStyle/>
          <a:p>
            <a:pPr algn="ctr"/>
            <a:r>
              <a:rPr lang="ru-RU" dirty="0" smtClean="0"/>
              <a:t>Модель Классификации</a:t>
            </a:r>
            <a:endParaRPr lang="ru-RU" dirty="0"/>
          </a:p>
        </p:txBody>
      </p:sp>
      <p:pic>
        <p:nvPicPr>
          <p:cNvPr id="5" name="Содержимое 9" descr="Untitled Diagr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04112" y="1428736"/>
            <a:ext cx="4786346" cy="4597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919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bb23bdf47f_4_43"/>
          <p:cNvSpPr txBox="1">
            <a:spLocks noGrp="1"/>
          </p:cNvSpPr>
          <p:nvPr>
            <p:ph type="title"/>
          </p:nvPr>
        </p:nvSpPr>
        <p:spPr>
          <a:xfrm>
            <a:off x="677325" y="692150"/>
            <a:ext cx="105525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lay"/>
              <a:buNone/>
            </a:pPr>
            <a:r>
              <a:rPr lang="ru-RU"/>
              <a:t>Модель рекомендации статей.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lay"/>
              <a:buNone/>
            </a:pPr>
            <a:r>
              <a:rPr lang="ru-RU"/>
              <a:t>Используемые технологии, дизайн эксперимента</a:t>
            </a:r>
            <a:endParaRPr/>
          </a:p>
        </p:txBody>
      </p:sp>
      <p:sp>
        <p:nvSpPr>
          <p:cNvPr id="560" name="Google Shape;560;g1bb23bdf47f_4_43"/>
          <p:cNvSpPr txBox="1"/>
          <p:nvPr/>
        </p:nvSpPr>
        <p:spPr>
          <a:xfrm>
            <a:off x="610000" y="1528800"/>
            <a:ext cx="944644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7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365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ay"/>
              <a:buChar char="●"/>
            </a:pPr>
            <a:r>
              <a:rPr lang="ru-RU" sz="1700" dirty="0" smtClean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all-MinilM-L6-v2 </a:t>
            </a:r>
            <a:r>
              <a:rPr lang="ru-RU" sz="1700" u="sng" dirty="0" err="1" smtClean="0">
                <a:solidFill>
                  <a:schemeClr val="hlink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  <a:hlinkClick r:id="rId3"/>
              </a:rPr>
              <a:t>sentence-transformers</a:t>
            </a:r>
            <a:r>
              <a:rPr lang="ru-RU" sz="1700" dirty="0" smtClean="0">
                <a:solidFill>
                  <a:srgbClr val="4B5563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-RU" sz="1700" dirty="0" err="1">
                <a:solidFill>
                  <a:srgbClr val="4B5563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model</a:t>
            </a:r>
            <a:r>
              <a:rPr lang="ru-RU" sz="17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с относительно небольшим размером + высокой скоростью</a:t>
            </a:r>
            <a:endParaRPr sz="17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7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7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61" name="Google Shape;561;g1bb23bdf47f_4_43"/>
          <p:cNvPicPr preferRelativeResize="0"/>
          <p:nvPr/>
        </p:nvPicPr>
        <p:blipFill rotWithShape="1">
          <a:blip r:embed="rId4">
            <a:alphaModFix/>
          </a:blip>
          <a:srcRect l="1030" r="-1029"/>
          <a:stretch/>
        </p:blipFill>
        <p:spPr>
          <a:xfrm>
            <a:off x="703350" y="2682587"/>
            <a:ext cx="7408773" cy="17545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562" name="Google Shape;562;g1bb23bdf47f_4_43"/>
          <p:cNvSpPr txBox="1"/>
          <p:nvPr/>
        </p:nvSpPr>
        <p:spPr>
          <a:xfrm>
            <a:off x="658825" y="4456196"/>
            <a:ext cx="109221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700"/>
              <a:buFont typeface="Play"/>
              <a:buChar char="●"/>
            </a:pPr>
            <a:r>
              <a:rPr lang="ru-RU" sz="1700" dirty="0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FAISS</a:t>
            </a:r>
            <a:endParaRPr sz="1700" dirty="0">
              <a:solidFill>
                <a:srgbClr val="111111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 err="1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Facebook</a:t>
            </a:r>
            <a:r>
              <a:rPr lang="ru-RU" sz="1700" dirty="0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AI </a:t>
            </a:r>
            <a:r>
              <a:rPr lang="ru-RU" sz="1700" dirty="0" err="1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Research</a:t>
            </a:r>
            <a:r>
              <a:rPr lang="ru-RU" sz="1700" dirty="0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-RU" sz="1700" dirty="0" err="1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Similarity</a:t>
            </a:r>
            <a:r>
              <a:rPr lang="ru-RU" sz="1700" dirty="0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-RU" sz="1700" dirty="0" err="1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Search</a:t>
            </a:r>
            <a:r>
              <a:rPr lang="ru-RU" sz="1700" dirty="0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– разработка команды </a:t>
            </a:r>
            <a:r>
              <a:rPr lang="ru-RU" sz="1700" dirty="0" err="1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Facebook</a:t>
            </a:r>
            <a:r>
              <a:rPr lang="ru-RU" sz="1700" dirty="0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AI </a:t>
            </a:r>
            <a:r>
              <a:rPr lang="ru-RU" sz="1700" dirty="0" err="1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Research</a:t>
            </a:r>
            <a:r>
              <a:rPr lang="ru-RU" sz="1700" dirty="0">
                <a:solidFill>
                  <a:srgbClr val="111111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 для быстрого поиска ближайших соседей и кластеризации в векторном пространстве. Высокая скорость поиска позволяет работать с очень большими данными – до нескольких миллиардов векторов.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609</Words>
  <Application>Microsoft Office PowerPoint</Application>
  <PresentationFormat>Произвольный</PresentationFormat>
  <Paragraphs>124</Paragraphs>
  <Slides>20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Play</vt:lpstr>
      <vt:lpstr>Calibri</vt:lpstr>
      <vt:lpstr>VK New Color</vt:lpstr>
      <vt:lpstr>Citation network project</vt:lpstr>
      <vt:lpstr>Научное сообщество</vt:lpstr>
      <vt:lpstr>Артефакты</vt:lpstr>
      <vt:lpstr>Технологии и архитектура</vt:lpstr>
      <vt:lpstr>Демонстрация проекта </vt:lpstr>
      <vt:lpstr>EDA. Выводы по данным. Очистка данных</vt:lpstr>
      <vt:lpstr>Модель кластеризации. Используемые технологии</vt:lpstr>
      <vt:lpstr>Модель Классификации</vt:lpstr>
      <vt:lpstr>Модель рекомендации статей.  Используемые технологии, дизайн эксперимента</vt:lpstr>
      <vt:lpstr>Команда проекта</vt:lpstr>
      <vt:lpstr>Спасибо  за внимание!</vt:lpstr>
      <vt:lpstr>Итоговый отчет по проекту</vt:lpstr>
      <vt:lpstr>Дэшборд описание</vt:lpstr>
      <vt:lpstr>Дэшборд для просмотра статей и рекомендаций</vt:lpstr>
      <vt:lpstr>Модель рекомендации соавторов. Используемые технологии</vt:lpstr>
      <vt:lpstr>Микросервис для прогнозирования</vt:lpstr>
      <vt:lpstr>EDA. Выводы по данным. Очистка данных</vt:lpstr>
      <vt:lpstr>EDA. Выводы по данным. Очистка данных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Научные статьи: рекомендации</dc:title>
  <dc:creator>Проскурина Татьяна Сергеевна</dc:creator>
  <cp:lastModifiedBy>aitkachenko</cp:lastModifiedBy>
  <cp:revision>22</cp:revision>
  <dcterms:created xsi:type="dcterms:W3CDTF">2020-08-24T10:59:58Z</dcterms:created>
  <dcterms:modified xsi:type="dcterms:W3CDTF">2022-12-17T09:18:09Z</dcterms:modified>
</cp:coreProperties>
</file>